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e6af0adf3_0_2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e6af0adf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e6af0adf3_0_25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e6af0adf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e6af0adf3_0_28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e6af0adf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6af0adf3_0_4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6af0adf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quadratic form의 최대 최소값이 궁금할 수 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우리가 다룰건 전영역에서의 최대 최소값이 아니고,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어떤 구속 조건하에서의 최대 최소 값을 살펴보고자 함.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e6af0adf3_0_5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e6af0adf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6af0adf3_0_9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e6af0ad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e6af0adf3_0_1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e6af0adf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e6af0adf3_0_14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e6af0adf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e6af0adf3_0_18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e6af0adf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e6af0adf3_0_20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e6af0adf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e6af0adf3_0_22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e6af0adf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8"/>
            <a:ext cx="4572000" cy="571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667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gif"/><Relationship Id="rId4" Type="http://schemas.openxmlformats.org/officeDocument/2006/relationships/image" Target="../media/image20.gif"/><Relationship Id="rId5" Type="http://schemas.openxmlformats.org/officeDocument/2006/relationships/image" Target="../media/image26.gif"/><Relationship Id="rId6" Type="http://schemas.openxmlformats.org/officeDocument/2006/relationships/image" Target="../media/image27.gif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gif"/><Relationship Id="rId4" Type="http://schemas.openxmlformats.org/officeDocument/2006/relationships/image" Target="../media/image28.gif"/><Relationship Id="rId5" Type="http://schemas.openxmlformats.org/officeDocument/2006/relationships/image" Target="../media/image30.gif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gif"/><Relationship Id="rId10" Type="http://schemas.openxmlformats.org/officeDocument/2006/relationships/image" Target="../media/image11.gif"/><Relationship Id="rId13" Type="http://schemas.openxmlformats.org/officeDocument/2006/relationships/image" Target="../media/image15.pn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Relationship Id="rId4" Type="http://schemas.openxmlformats.org/officeDocument/2006/relationships/image" Target="../media/image6.gif"/><Relationship Id="rId9" Type="http://schemas.openxmlformats.org/officeDocument/2006/relationships/image" Target="../media/image10.gif"/><Relationship Id="rId14" Type="http://schemas.openxmlformats.org/officeDocument/2006/relationships/image" Target="../media/image9.gif"/><Relationship Id="rId5" Type="http://schemas.openxmlformats.org/officeDocument/2006/relationships/image" Target="../media/image2.gif"/><Relationship Id="rId6" Type="http://schemas.openxmlformats.org/officeDocument/2006/relationships/image" Target="../media/image4.gif"/><Relationship Id="rId7" Type="http://schemas.openxmlformats.org/officeDocument/2006/relationships/image" Target="../media/image3.gif"/><Relationship Id="rId8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Relationship Id="rId4" Type="http://schemas.openxmlformats.org/officeDocument/2006/relationships/image" Target="../media/image29.gif"/><Relationship Id="rId5" Type="http://schemas.openxmlformats.org/officeDocument/2006/relationships/image" Target="../media/image33.gif"/><Relationship Id="rId6" Type="http://schemas.openxmlformats.org/officeDocument/2006/relationships/image" Target="../media/image3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Relationship Id="rId4" Type="http://schemas.openxmlformats.org/officeDocument/2006/relationships/image" Target="../media/image16.gif"/><Relationship Id="rId5" Type="http://schemas.openxmlformats.org/officeDocument/2006/relationships/image" Target="../media/image19.gif"/><Relationship Id="rId6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gif"/><Relationship Id="rId4" Type="http://schemas.openxmlformats.org/officeDocument/2006/relationships/image" Target="../media/image20.gif"/><Relationship Id="rId5" Type="http://schemas.openxmlformats.org/officeDocument/2006/relationships/image" Target="../media/image23.gif"/><Relationship Id="rId6" Type="http://schemas.openxmlformats.org/officeDocument/2006/relationships/image" Target="../media/image22.gif"/><Relationship Id="rId7" Type="http://schemas.openxmlformats.org/officeDocument/2006/relationships/image" Target="../media/image24.gif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Relationship Id="rId4" Type="http://schemas.openxmlformats.org/officeDocument/2006/relationships/image" Target="../media/image16.gif"/><Relationship Id="rId5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970319"/>
            <a:ext cx="85206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Symmetric Matrices and Quadratic Forms</a:t>
            </a:r>
            <a:endParaRPr sz="3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B6D7A8"/>
                </a:solidFill>
              </a:rPr>
              <a:t>6.3 Constrained Optimization</a:t>
            </a:r>
            <a:endParaRPr baseline="30000" i="1"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627812"/>
            <a:ext cx="85206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rgbClr val="ADADAD"/>
                </a:solidFill>
              </a:rPr>
              <a:t>Bumhee Cho</a:t>
            </a:r>
            <a:endParaRPr i="1" sz="28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2"/>
          <p:cNvGrpSpPr/>
          <p:nvPr/>
        </p:nvGrpSpPr>
        <p:grpSpPr>
          <a:xfrm>
            <a:off x="1508871" y="311693"/>
            <a:ext cx="7099258" cy="2460573"/>
            <a:chOff x="1163615" y="497026"/>
            <a:chExt cx="7776599" cy="1572452"/>
          </a:xfrm>
        </p:grpSpPr>
        <p:sp>
          <p:nvSpPr>
            <p:cNvPr id="231" name="Google Shape;231;p22"/>
            <p:cNvSpPr/>
            <p:nvPr/>
          </p:nvSpPr>
          <p:spPr>
            <a:xfrm>
              <a:off x="1993114" y="497478"/>
              <a:ext cx="6947100" cy="1572000"/>
            </a:xfrm>
            <a:prstGeom prst="snip1Rect">
              <a:avLst>
                <a:gd fmla="val 5102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1163615" y="497026"/>
              <a:ext cx="829500" cy="1572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33" name="Google Shape;233;p22"/>
          <p:cNvSpPr/>
          <p:nvPr/>
        </p:nvSpPr>
        <p:spPr>
          <a:xfrm>
            <a:off x="0" y="51237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3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2266050" y="379825"/>
            <a:ext cx="60444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                  . Find the maximum value of the quadratic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subject to the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 and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where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unit eigenvector corresponding to the greatest eigenvalue 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find a unit vector at which this maximum value is attained.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1508850" y="311675"/>
            <a:ext cx="757200" cy="2460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035" y="450653"/>
            <a:ext cx="1014984" cy="10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600" y="3009403"/>
            <a:ext cx="5095299" cy="3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525" y="4268675"/>
            <a:ext cx="1287400" cy="11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>
            <a:off x="2873300" y="3603850"/>
            <a:ext cx="5095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 normal eigenvector corresponding to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3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6350" y="4692548"/>
            <a:ext cx="1443725" cy="31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6872375" y="4625750"/>
            <a:ext cx="700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-25000"/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8998" y="2973750"/>
            <a:ext cx="516900" cy="89516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/>
          <p:nvPr/>
        </p:nvSpPr>
        <p:spPr>
          <a:xfrm>
            <a:off x="0" y="35997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4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9" name="Google Shape;249;p23"/>
          <p:cNvGrpSpPr/>
          <p:nvPr/>
        </p:nvGrpSpPr>
        <p:grpSpPr>
          <a:xfrm>
            <a:off x="1508850" y="159275"/>
            <a:ext cx="7099258" cy="1913831"/>
            <a:chOff x="1163615" y="497026"/>
            <a:chExt cx="7776599" cy="1572452"/>
          </a:xfrm>
        </p:grpSpPr>
        <p:sp>
          <p:nvSpPr>
            <p:cNvPr id="250" name="Google Shape;250;p23"/>
            <p:cNvSpPr/>
            <p:nvPr/>
          </p:nvSpPr>
          <p:spPr>
            <a:xfrm>
              <a:off x="1993114" y="497478"/>
              <a:ext cx="6947100" cy="1572000"/>
            </a:xfrm>
            <a:prstGeom prst="snip1Rect">
              <a:avLst>
                <a:gd fmla="val 5102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1163615" y="497026"/>
              <a:ext cx="829500" cy="1572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52" name="Google Shape;252;p23"/>
          <p:cNvSpPr txBox="1"/>
          <p:nvPr/>
        </p:nvSpPr>
        <p:spPr>
          <a:xfrm>
            <a:off x="2266050" y="227425"/>
            <a:ext cx="60444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                     . Find the maximum value of the quadratic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subject to the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find a unit vector at which this maximum value is attained.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1508850" y="159275"/>
            <a:ext cx="757200" cy="191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895" y="265256"/>
            <a:ext cx="1258002" cy="101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520" y="2192333"/>
            <a:ext cx="1548384" cy="102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7500" y="2192325"/>
            <a:ext cx="2339107" cy="10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5456900" y="3273250"/>
            <a:ext cx="3151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multiplicity = 2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3348500" y="3219550"/>
            <a:ext cx="5619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4062925" y="3219550"/>
            <a:ext cx="5619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518650" y="3881338"/>
            <a:ext cx="22233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eigenspace for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7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550800" y="4387438"/>
            <a:ext cx="1872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Span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rgbClr val="FFF2CC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3444625" y="3908675"/>
            <a:ext cx="16515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solidFill>
                <a:srgbClr val="FFF2CC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2851075" y="4888475"/>
            <a:ext cx="28386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baseline="-25000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3365650" y="4383875"/>
            <a:ext cx="17589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5552700" y="3934775"/>
            <a:ext cx="10422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6012500" y="3934775"/>
            <a:ext cx="23862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5922100" y="4466975"/>
            <a:ext cx="23862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5884225" y="4945750"/>
            <a:ext cx="23862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7</a:t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8998" y="2258350"/>
            <a:ext cx="516900" cy="89516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3"/>
          <p:cNvSpPr txBox="1"/>
          <p:nvPr/>
        </p:nvSpPr>
        <p:spPr>
          <a:xfrm>
            <a:off x="244150" y="4847800"/>
            <a:ext cx="2497800" cy="77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unit vector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ko">
                <a:solidFill>
                  <a:srgbClr val="FFF2CC"/>
                </a:solidFill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Span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rgbClr val="FFF2CC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71" name="Google Shape;271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Times New Roman"/>
              <a:buChar char="●"/>
            </a:pPr>
            <a:r>
              <a:rPr lang="ko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Constrained optimization</a:t>
            </a:r>
            <a:endParaRPr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13" y="1041075"/>
            <a:ext cx="1203960" cy="31683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591700" y="1710825"/>
            <a:ext cx="2088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</a:t>
            </a:r>
            <a:endParaRPr sz="1800">
              <a:solidFill>
                <a:srgbClr val="F1C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464300" y="1710825"/>
            <a:ext cx="2088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</a:t>
            </a:r>
            <a:endParaRPr sz="1800">
              <a:solidFill>
                <a:srgbClr val="F1C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096450" y="2653425"/>
            <a:ext cx="2951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</a:t>
            </a:r>
            <a:endParaRPr sz="1800">
              <a:solidFill>
                <a:srgbClr val="DD7E6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988" y="3354600"/>
            <a:ext cx="2029968" cy="329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400600" y="3269520"/>
            <a:ext cx="809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1</a:t>
            </a:r>
            <a:endParaRPr sz="1800">
              <a:solidFill>
                <a:srgbClr val="F1C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5"/>
          <p:cNvGrpSpPr/>
          <p:nvPr/>
        </p:nvGrpSpPr>
        <p:grpSpPr>
          <a:xfrm>
            <a:off x="6521663" y="3909838"/>
            <a:ext cx="1548300" cy="1418938"/>
            <a:chOff x="6521663" y="3909838"/>
            <a:chExt cx="1548300" cy="1418938"/>
          </a:xfrm>
        </p:grpSpPr>
        <p:sp>
          <p:nvSpPr>
            <p:cNvPr id="72" name="Google Shape;72;p15"/>
            <p:cNvSpPr/>
            <p:nvPr/>
          </p:nvSpPr>
          <p:spPr>
            <a:xfrm>
              <a:off x="6521663" y="4426975"/>
              <a:ext cx="1548300" cy="9018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 txBox="1"/>
            <p:nvPr/>
          </p:nvSpPr>
          <p:spPr>
            <a:xfrm>
              <a:off x="6924409" y="3909838"/>
              <a:ext cx="887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3</a:t>
              </a:r>
              <a:endParaRPr/>
            </a:p>
          </p:txBody>
        </p:sp>
      </p:grpSp>
      <p:grpSp>
        <p:nvGrpSpPr>
          <p:cNvPr id="74" name="Google Shape;74;p15"/>
          <p:cNvGrpSpPr/>
          <p:nvPr/>
        </p:nvGrpSpPr>
        <p:grpSpPr>
          <a:xfrm>
            <a:off x="6541250" y="2353288"/>
            <a:ext cx="1548300" cy="1358588"/>
            <a:chOff x="6541250" y="2353288"/>
            <a:chExt cx="1548300" cy="1358588"/>
          </a:xfrm>
        </p:grpSpPr>
        <p:sp>
          <p:nvSpPr>
            <p:cNvPr id="75" name="Google Shape;75;p15"/>
            <p:cNvSpPr/>
            <p:nvPr/>
          </p:nvSpPr>
          <p:spPr>
            <a:xfrm>
              <a:off x="6541250" y="2810075"/>
              <a:ext cx="1548300" cy="9018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6924409" y="2353288"/>
              <a:ext cx="887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9</a:t>
              </a:r>
              <a:endParaRPr/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1508850" y="311675"/>
            <a:ext cx="7099258" cy="901690"/>
            <a:chOff x="1163615" y="497026"/>
            <a:chExt cx="7776599" cy="740851"/>
          </a:xfrm>
        </p:grpSpPr>
        <p:sp>
          <p:nvSpPr>
            <p:cNvPr id="78" name="Google Shape;78;p15"/>
            <p:cNvSpPr/>
            <p:nvPr/>
          </p:nvSpPr>
          <p:spPr>
            <a:xfrm>
              <a:off x="1993114" y="497478"/>
              <a:ext cx="6947100" cy="740400"/>
            </a:xfrm>
            <a:prstGeom prst="snip1Rect">
              <a:avLst>
                <a:gd fmla="val 5102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163615" y="497026"/>
              <a:ext cx="829500" cy="740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80" name="Google Shape;80;p15"/>
          <p:cNvSpPr/>
          <p:nvPr/>
        </p:nvSpPr>
        <p:spPr>
          <a:xfrm>
            <a:off x="0" y="51237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266050" y="379825"/>
            <a:ext cx="60444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maximum and minimum values of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subjected to the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1800">
              <a:solidFill>
                <a:srgbClr val="F1C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508850" y="311700"/>
            <a:ext cx="757200" cy="901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100" y="1437565"/>
            <a:ext cx="899160" cy="32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475" y="1437563"/>
            <a:ext cx="886968" cy="32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000" y="2421149"/>
            <a:ext cx="1584960" cy="32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6000" y="2890356"/>
            <a:ext cx="1548384" cy="32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0950" y="2947464"/>
            <a:ext cx="329184" cy="22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4175" y="448433"/>
            <a:ext cx="2081784" cy="32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9175" y="1951896"/>
            <a:ext cx="2081784" cy="32949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2185788" y="1352725"/>
            <a:ext cx="1186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6620050" y="2810063"/>
            <a:ext cx="1495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(1, 0, 0)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2185800" y="3393300"/>
            <a:ext cx="1186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</a:t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2475" y="3458265"/>
            <a:ext cx="886968" cy="32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34189" y="3458263"/>
            <a:ext cx="886968" cy="32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9175" y="4025521"/>
            <a:ext cx="2081784" cy="32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66000" y="4494812"/>
            <a:ext cx="1853184" cy="32940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6620050" y="4408150"/>
            <a:ext cx="1495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(0, 0, 1)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4169938" y="4964025"/>
            <a:ext cx="516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endParaRPr i="1"/>
          </a:p>
        </p:txBody>
      </p:sp>
      <p:sp>
        <p:nvSpPr>
          <p:cNvPr id="99" name="Google Shape;99;p15"/>
          <p:cNvSpPr txBox="1"/>
          <p:nvPr/>
        </p:nvSpPr>
        <p:spPr>
          <a:xfrm>
            <a:off x="4545438" y="4964050"/>
            <a:ext cx="1365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9, 4, 3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49675" y="4136375"/>
            <a:ext cx="1458726" cy="143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28998" y="1325550"/>
            <a:ext cx="516900" cy="895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6620050" y="3187388"/>
            <a:ext cx="1495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</a:t>
            </a:r>
            <a:r>
              <a:rPr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1, 0, 0)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6620050" y="4774975"/>
            <a:ext cx="1495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(0, 0, </a:t>
            </a:r>
            <a:r>
              <a:rPr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67550" y="1325550"/>
            <a:ext cx="1383792" cy="102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88" y="809125"/>
            <a:ext cx="1066800" cy="67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3154488" y="863425"/>
            <a:ext cx="953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6043912" y="626625"/>
            <a:ext cx="1672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= 7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6043912" y="1094525"/>
            <a:ext cx="1672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3</a:t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4255550" y="863425"/>
            <a:ext cx="1641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3751500" y="1579325"/>
            <a:ext cx="1641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i="1"/>
          </a:p>
        </p:txBody>
      </p:sp>
      <p:sp>
        <p:nvSpPr>
          <p:cNvPr id="116" name="Google Shape;116;p16"/>
          <p:cNvSpPr txBox="1"/>
          <p:nvPr/>
        </p:nvSpPr>
        <p:spPr>
          <a:xfrm>
            <a:off x="1964600" y="2235925"/>
            <a:ext cx="775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 b="3540" l="7164" r="9716" t="9894"/>
          <a:stretch/>
        </p:blipFill>
        <p:spPr>
          <a:xfrm>
            <a:off x="865150" y="2917500"/>
            <a:ext cx="2886350" cy="225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5392500" y="2318850"/>
            <a:ext cx="775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6432763" y="2318850"/>
            <a:ext cx="953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5438" l="7449" r="8474" t="9178"/>
          <a:stretch/>
        </p:blipFill>
        <p:spPr>
          <a:xfrm>
            <a:off x="5077175" y="2917500"/>
            <a:ext cx="2959762" cy="225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b="4048" l="10069" r="6016" t="11256"/>
          <a:stretch/>
        </p:blipFill>
        <p:spPr>
          <a:xfrm>
            <a:off x="5058813" y="2917500"/>
            <a:ext cx="2978109" cy="22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/>
        </p:nvSpPr>
        <p:spPr>
          <a:xfrm>
            <a:off x="1700390" y="374225"/>
            <a:ext cx="2699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min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= 1}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4744215" y="374225"/>
            <a:ext cx="2699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max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= 1}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442950" y="93612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6.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0" name="Google Shape;130;p17"/>
          <p:cNvGrpSpPr/>
          <p:nvPr/>
        </p:nvGrpSpPr>
        <p:grpSpPr>
          <a:xfrm>
            <a:off x="1600746" y="1528033"/>
            <a:ext cx="5933426" cy="552195"/>
            <a:chOff x="1699106" y="910368"/>
            <a:chExt cx="5697000" cy="157500"/>
          </a:xfrm>
        </p:grpSpPr>
        <p:sp>
          <p:nvSpPr>
            <p:cNvPr id="131" name="Google Shape;131;p17"/>
            <p:cNvSpPr/>
            <p:nvPr/>
          </p:nvSpPr>
          <p:spPr>
            <a:xfrm>
              <a:off x="1699106" y="910368"/>
              <a:ext cx="5697000" cy="1575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2031900" y="924456"/>
              <a:ext cx="5160900" cy="1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Let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be a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symmetric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matrix.</a:t>
              </a:r>
              <a:endParaRPr i="1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3" name="Google Shape;133;p17"/>
          <p:cNvGrpSpPr/>
          <p:nvPr/>
        </p:nvGrpSpPr>
        <p:grpSpPr>
          <a:xfrm>
            <a:off x="1600850" y="2137980"/>
            <a:ext cx="5942400" cy="861600"/>
            <a:chOff x="1600850" y="2137980"/>
            <a:chExt cx="5942400" cy="861600"/>
          </a:xfrm>
        </p:grpSpPr>
        <p:sp>
          <p:nvSpPr>
            <p:cNvPr id="134" name="Google Shape;134;p17"/>
            <p:cNvSpPr/>
            <p:nvPr/>
          </p:nvSpPr>
          <p:spPr>
            <a:xfrm>
              <a:off x="1600850" y="2137980"/>
              <a:ext cx="5942400" cy="861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1947338" y="2197083"/>
              <a:ext cx="5421600" cy="7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the greatest eigenvalue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of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the least eigenvalue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of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6" name="Google Shape;136;p17"/>
          <p:cNvGrpSpPr/>
          <p:nvPr/>
        </p:nvGrpSpPr>
        <p:grpSpPr>
          <a:xfrm>
            <a:off x="1600850" y="3063255"/>
            <a:ext cx="5942400" cy="861600"/>
            <a:chOff x="1600850" y="3063255"/>
            <a:chExt cx="5942400" cy="861600"/>
          </a:xfrm>
        </p:grpSpPr>
        <p:sp>
          <p:nvSpPr>
            <p:cNvPr id="137" name="Google Shape;137;p17"/>
            <p:cNvSpPr/>
            <p:nvPr/>
          </p:nvSpPr>
          <p:spPr>
            <a:xfrm>
              <a:off x="1600850" y="3063255"/>
              <a:ext cx="5942400" cy="861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1947338" y="3106166"/>
              <a:ext cx="5421600" cy="7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value of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when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a </a:t>
              </a:r>
              <a:r>
                <a:rPr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unit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eigenvector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corresponding to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1605350" y="4002074"/>
            <a:ext cx="5933400" cy="863100"/>
            <a:chOff x="1605350" y="4002074"/>
            <a:chExt cx="5933400" cy="863100"/>
          </a:xfrm>
        </p:grpSpPr>
        <p:sp>
          <p:nvSpPr>
            <p:cNvPr id="140" name="Google Shape;140;p17"/>
            <p:cNvSpPr/>
            <p:nvPr/>
          </p:nvSpPr>
          <p:spPr>
            <a:xfrm rot="10800000">
              <a:off x="1605350" y="4002074"/>
              <a:ext cx="5933400" cy="863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1937850" y="4054750"/>
              <a:ext cx="54216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value of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when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a </a:t>
              </a:r>
              <a:r>
                <a:rPr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unit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eigenvector corresponding to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/>
        </p:nvSpPr>
        <p:spPr>
          <a:xfrm>
            <a:off x="1576788" y="262650"/>
            <a:ext cx="2542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symmetric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</a:t>
            </a:r>
            <a:endParaRPr i="1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533012" y="262650"/>
            <a:ext cx="303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orthogonally diagonalizable</a:t>
            </a:r>
            <a:endParaRPr sz="1800">
              <a:solidFill>
                <a:srgbClr val="F1C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769925" y="761575"/>
            <a:ext cx="1364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2687500" y="761575"/>
            <a:ext cx="985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4052350" y="761575"/>
            <a:ext cx="985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2587813" y="1263038"/>
            <a:ext cx="1364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= ||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1859175" y="1764500"/>
            <a:ext cx="1292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30000"/>
          </a:p>
        </p:txBody>
      </p:sp>
      <p:sp>
        <p:nvSpPr>
          <p:cNvPr id="154" name="Google Shape;154;p18"/>
          <p:cNvSpPr txBox="1"/>
          <p:nvPr/>
        </p:nvSpPr>
        <p:spPr>
          <a:xfrm>
            <a:off x="2651800" y="1764500"/>
            <a:ext cx="1292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aseline="30000"/>
          </a:p>
        </p:txBody>
      </p:sp>
      <p:sp>
        <p:nvSpPr>
          <p:cNvPr id="155" name="Google Shape;155;p18"/>
          <p:cNvSpPr txBox="1"/>
          <p:nvPr/>
        </p:nvSpPr>
        <p:spPr>
          <a:xfrm>
            <a:off x="3586475" y="1764500"/>
            <a:ext cx="985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aseline="30000"/>
          </a:p>
        </p:txBody>
      </p:sp>
      <p:sp>
        <p:nvSpPr>
          <p:cNvPr id="156" name="Google Shape;156;p18"/>
          <p:cNvSpPr txBox="1"/>
          <p:nvPr/>
        </p:nvSpPr>
        <p:spPr>
          <a:xfrm>
            <a:off x="4052350" y="1764500"/>
            <a:ext cx="1292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30000"/>
          </a:p>
        </p:txBody>
      </p:sp>
      <p:sp>
        <p:nvSpPr>
          <p:cNvPr id="157" name="Google Shape;157;p18"/>
          <p:cNvSpPr txBox="1"/>
          <p:nvPr/>
        </p:nvSpPr>
        <p:spPr>
          <a:xfrm>
            <a:off x="3763938" y="1263038"/>
            <a:ext cx="695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endParaRPr baseline="30000"/>
          </a:p>
        </p:txBody>
      </p:sp>
      <p:sp>
        <p:nvSpPr>
          <p:cNvPr id="158" name="Google Shape;158;p18"/>
          <p:cNvSpPr txBox="1"/>
          <p:nvPr/>
        </p:nvSpPr>
        <p:spPr>
          <a:xfrm>
            <a:off x="1480575" y="2246900"/>
            <a:ext cx="40863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= 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and only if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= 1</a:t>
            </a:r>
            <a:endParaRPr>
              <a:solidFill>
                <a:srgbClr val="F1C232"/>
              </a:solidFill>
            </a:endParaRPr>
          </a:p>
        </p:txBody>
      </p:sp>
      <p:grpSp>
        <p:nvGrpSpPr>
          <p:cNvPr id="159" name="Google Shape;159;p18"/>
          <p:cNvGrpSpPr/>
          <p:nvPr/>
        </p:nvGrpSpPr>
        <p:grpSpPr>
          <a:xfrm>
            <a:off x="853200" y="2972813"/>
            <a:ext cx="3069900" cy="852783"/>
            <a:chOff x="853200" y="2972813"/>
            <a:chExt cx="3069900" cy="852783"/>
          </a:xfrm>
        </p:grpSpPr>
        <p:pic>
          <p:nvPicPr>
            <p:cNvPr id="160" name="Google Shape;16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200" y="2972813"/>
              <a:ext cx="1392111" cy="8527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8"/>
            <p:cNvSpPr txBox="1"/>
            <p:nvPr/>
          </p:nvSpPr>
          <p:spPr>
            <a:xfrm>
              <a:off x="2531100" y="3115561"/>
              <a:ext cx="1392000" cy="5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≥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≥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2" name="Google Shape;162;p18"/>
          <p:cNvSpPr txBox="1"/>
          <p:nvPr/>
        </p:nvSpPr>
        <p:spPr>
          <a:xfrm>
            <a:off x="3873450" y="3115563"/>
            <a:ext cx="22071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413" y="4186370"/>
            <a:ext cx="2410968" cy="32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686" y="4178975"/>
            <a:ext cx="2139650" cy="3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2080950" y="4691563"/>
            <a:ext cx="1792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(1, 0, 0)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853250" y="4691586"/>
            <a:ext cx="1392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4052350" y="4691586"/>
            <a:ext cx="1392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5955875" y="1296950"/>
            <a:ext cx="985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163" y="1028875"/>
            <a:ext cx="1764792" cy="102754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6196775" y="2147925"/>
            <a:ext cx="700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/>
          </a:p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9"/>
          <p:cNvGrpSpPr/>
          <p:nvPr/>
        </p:nvGrpSpPr>
        <p:grpSpPr>
          <a:xfrm>
            <a:off x="1508850" y="311675"/>
            <a:ext cx="7099258" cy="1913831"/>
            <a:chOff x="1163615" y="497026"/>
            <a:chExt cx="7776599" cy="1572452"/>
          </a:xfrm>
        </p:grpSpPr>
        <p:sp>
          <p:nvSpPr>
            <p:cNvPr id="177" name="Google Shape;177;p19"/>
            <p:cNvSpPr/>
            <p:nvPr/>
          </p:nvSpPr>
          <p:spPr>
            <a:xfrm>
              <a:off x="1993114" y="497478"/>
              <a:ext cx="6947100" cy="1572000"/>
            </a:xfrm>
            <a:prstGeom prst="snip1Rect">
              <a:avLst>
                <a:gd fmla="val 5102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163615" y="497026"/>
              <a:ext cx="829500" cy="1572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79" name="Google Shape;179;p19"/>
          <p:cNvSpPr/>
          <p:nvPr/>
        </p:nvSpPr>
        <p:spPr>
          <a:xfrm>
            <a:off x="0" y="51237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2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2266050" y="379825"/>
            <a:ext cx="60444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                  . Find the maximum value of the quadratic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subject to the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find a unit vector at which this maximum value is attained.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1508850" y="311675"/>
            <a:ext cx="757200" cy="191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035" y="450653"/>
            <a:ext cx="1014984" cy="10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600" y="2453678"/>
            <a:ext cx="5095299" cy="3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163" y="3039175"/>
            <a:ext cx="1456175" cy="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125" y="4207425"/>
            <a:ext cx="1220352" cy="11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500" y="4207425"/>
            <a:ext cx="1129500" cy="119226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6437550" y="4532400"/>
            <a:ext cx="700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8998" y="2380150"/>
            <a:ext cx="516900" cy="895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2873300" y="3515425"/>
            <a:ext cx="5095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 normal eigenvector corresponding to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6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442950" y="153350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7.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oogle Shape;196;p20"/>
          <p:cNvGrpSpPr/>
          <p:nvPr/>
        </p:nvGrpSpPr>
        <p:grpSpPr>
          <a:xfrm>
            <a:off x="1600750" y="681050"/>
            <a:ext cx="5933426" cy="1284375"/>
            <a:chOff x="1600750" y="1519250"/>
            <a:chExt cx="5933426" cy="1284375"/>
          </a:xfrm>
        </p:grpSpPr>
        <p:grpSp>
          <p:nvGrpSpPr>
            <p:cNvPr id="197" name="Google Shape;197;p20"/>
            <p:cNvGrpSpPr/>
            <p:nvPr/>
          </p:nvGrpSpPr>
          <p:grpSpPr>
            <a:xfrm>
              <a:off x="1600750" y="1519250"/>
              <a:ext cx="5933426" cy="1245363"/>
              <a:chOff x="1699117" y="924454"/>
              <a:chExt cx="5697000" cy="161400"/>
            </a:xfrm>
          </p:grpSpPr>
          <p:sp>
            <p:nvSpPr>
              <p:cNvPr id="198" name="Google Shape;198;p20"/>
              <p:cNvSpPr/>
              <p:nvPr/>
            </p:nvSpPr>
            <p:spPr>
              <a:xfrm>
                <a:off x="1699117" y="924455"/>
                <a:ext cx="5697000" cy="161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0"/>
              <p:cNvSpPr txBox="1"/>
              <p:nvPr/>
            </p:nvSpPr>
            <p:spPr>
              <a:xfrm>
                <a:off x="1920504" y="924454"/>
                <a:ext cx="53418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Let </a:t>
                </a:r>
                <a:r>
                  <a:rPr i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</a:t>
                </a:r>
                <a:r>
                  <a:rPr i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λ</a:t>
                </a:r>
                <a:r>
                  <a:rPr baseline="-25000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and </a:t>
                </a:r>
                <a:r>
                  <a:rPr b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be as in Theorem 6. Then the 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maximum value of </a:t>
                </a:r>
                <a:r>
                  <a:rPr b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baseline="30000"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r>
                  <a:rPr b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subject to the 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constraints</a:t>
                </a:r>
                <a:endParaRPr i="1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00" name="Google Shape;200;p20"/>
            <p:cNvSpPr txBox="1"/>
            <p:nvPr/>
          </p:nvSpPr>
          <p:spPr>
            <a:xfrm>
              <a:off x="3321600" y="2275925"/>
              <a:ext cx="25008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0</a:t>
              </a:r>
              <a:endParaRPr>
                <a:solidFill>
                  <a:srgbClr val="F1C232"/>
                </a:solidFill>
              </a:endParaRPr>
            </a:p>
          </p:txBody>
        </p:sp>
      </p:grpSp>
      <p:grpSp>
        <p:nvGrpSpPr>
          <p:cNvPr id="201" name="Google Shape;201;p20"/>
          <p:cNvGrpSpPr/>
          <p:nvPr/>
        </p:nvGrpSpPr>
        <p:grpSpPr>
          <a:xfrm>
            <a:off x="1605300" y="2009924"/>
            <a:ext cx="5933400" cy="863100"/>
            <a:chOff x="1605300" y="2924324"/>
            <a:chExt cx="5933400" cy="863100"/>
          </a:xfrm>
        </p:grpSpPr>
        <p:sp>
          <p:nvSpPr>
            <p:cNvPr id="202" name="Google Shape;202;p20"/>
            <p:cNvSpPr/>
            <p:nvPr/>
          </p:nvSpPr>
          <p:spPr>
            <a:xfrm rot="10800000">
              <a:off x="1605300" y="2924324"/>
              <a:ext cx="5933400" cy="863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 txBox="1"/>
            <p:nvPr/>
          </p:nvSpPr>
          <p:spPr>
            <a:xfrm>
              <a:off x="1869200" y="2924325"/>
              <a:ext cx="54966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the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second greatest eigenvalue,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and this maximum is attained when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an eigenvector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corresponding to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05" name="Google Shape;205;p20"/>
          <p:cNvGrpSpPr/>
          <p:nvPr/>
        </p:nvGrpSpPr>
        <p:grpSpPr>
          <a:xfrm>
            <a:off x="1958325" y="3133213"/>
            <a:ext cx="3069900" cy="852783"/>
            <a:chOff x="853200" y="2972813"/>
            <a:chExt cx="3069900" cy="852783"/>
          </a:xfrm>
        </p:grpSpPr>
        <p:pic>
          <p:nvPicPr>
            <p:cNvPr id="206" name="Google Shape;20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200" y="2972813"/>
              <a:ext cx="1392111" cy="8527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0"/>
            <p:cNvSpPr txBox="1"/>
            <p:nvPr/>
          </p:nvSpPr>
          <p:spPr>
            <a:xfrm>
              <a:off x="2531100" y="3115561"/>
              <a:ext cx="1392000" cy="5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&gt;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≥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8" name="Google Shape;208;p20"/>
          <p:cNvSpPr txBox="1"/>
          <p:nvPr/>
        </p:nvSpPr>
        <p:spPr>
          <a:xfrm>
            <a:off x="4978575" y="3275963"/>
            <a:ext cx="22071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/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088" y="4239795"/>
            <a:ext cx="2410968" cy="32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050" y="4264175"/>
            <a:ext cx="3355069" cy="3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1838050" y="4784613"/>
            <a:ext cx="1792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(0, 1, 0)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/>
        </p:nvSpPr>
        <p:spPr>
          <a:xfrm>
            <a:off x="442950" y="48017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8.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7" name="Google Shape;217;p21"/>
          <p:cNvGrpSpPr/>
          <p:nvPr/>
        </p:nvGrpSpPr>
        <p:grpSpPr>
          <a:xfrm>
            <a:off x="1605270" y="1007910"/>
            <a:ext cx="5933426" cy="2631748"/>
            <a:chOff x="1605270" y="1007910"/>
            <a:chExt cx="5933426" cy="2631748"/>
          </a:xfrm>
        </p:grpSpPr>
        <p:grpSp>
          <p:nvGrpSpPr>
            <p:cNvPr id="218" name="Google Shape;218;p21"/>
            <p:cNvGrpSpPr/>
            <p:nvPr/>
          </p:nvGrpSpPr>
          <p:grpSpPr>
            <a:xfrm>
              <a:off x="1605270" y="1007910"/>
              <a:ext cx="5933426" cy="2631748"/>
              <a:chOff x="1699105" y="924454"/>
              <a:chExt cx="5697000" cy="291600"/>
            </a:xfrm>
          </p:grpSpPr>
          <p:sp>
            <p:nvSpPr>
              <p:cNvPr id="219" name="Google Shape;219;p21"/>
              <p:cNvSpPr/>
              <p:nvPr/>
            </p:nvSpPr>
            <p:spPr>
              <a:xfrm>
                <a:off x="1699105" y="924454"/>
                <a:ext cx="5697000" cy="291600"/>
              </a:xfrm>
              <a:prstGeom prst="round2SameRect">
                <a:avLst>
                  <a:gd fmla="val 7884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1"/>
              <p:cNvSpPr txBox="1"/>
              <p:nvPr/>
            </p:nvSpPr>
            <p:spPr>
              <a:xfrm>
                <a:off x="1920516" y="924454"/>
                <a:ext cx="5341800" cy="2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Let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be a symmetric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×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matrix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with an orthogonal diagonalization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=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PDP</a:t>
                </a:r>
                <a:r>
                  <a:rPr baseline="30000" lang="ko" sz="1800">
                    <a:solidFill>
                      <a:srgbClr val="F1C232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-</a:t>
                </a:r>
                <a:r>
                  <a:rPr baseline="30000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where the entries on the diagonal of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are arranged so that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λ</a:t>
                </a:r>
                <a:r>
                  <a:rPr baseline="-25000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≥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λ</a:t>
                </a:r>
                <a:r>
                  <a:rPr baseline="-25000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≥ ⋯ ≥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λ</a:t>
                </a:r>
                <a:r>
                  <a:rPr baseline="-25000"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and where the 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columns of 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are corresponding unit eigenvectors </a:t>
                </a:r>
                <a:r>
                  <a:rPr b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,… , </a:t>
                </a:r>
                <a:r>
                  <a:rPr b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. Then for </a:t>
                </a:r>
                <a:r>
                  <a:rPr i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= 2,…, </a:t>
                </a:r>
                <a:r>
                  <a:rPr i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the 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maximum value of </a:t>
                </a:r>
                <a:r>
                  <a:rPr b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baseline="30000"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</a:t>
                </a:r>
                <a:r>
                  <a:rPr i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r>
                  <a:rPr b="1"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subject to the </a:t>
                </a:r>
                <a:r>
                  <a:rPr lang="ko" sz="18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constraints</a:t>
                </a:r>
                <a:endParaRPr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21" name="Google Shape;221;p21"/>
            <p:cNvSpPr txBox="1"/>
            <p:nvPr/>
          </p:nvSpPr>
          <p:spPr>
            <a:xfrm>
              <a:off x="2639538" y="3002575"/>
              <a:ext cx="38649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1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0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…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baseline="-25000" lang="ko" sz="1800">
                  <a:solidFill>
                    <a:srgbClr val="F1C23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0</a:t>
              </a:r>
              <a:endParaRPr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2" name="Google Shape;222;p21"/>
          <p:cNvGrpSpPr/>
          <p:nvPr/>
        </p:nvGrpSpPr>
        <p:grpSpPr>
          <a:xfrm>
            <a:off x="1605300" y="3770524"/>
            <a:ext cx="5933400" cy="863100"/>
            <a:chOff x="1605300" y="3770524"/>
            <a:chExt cx="5933400" cy="863100"/>
          </a:xfrm>
        </p:grpSpPr>
        <p:sp>
          <p:nvSpPr>
            <p:cNvPr id="223" name="Google Shape;223;p21"/>
            <p:cNvSpPr/>
            <p:nvPr/>
          </p:nvSpPr>
          <p:spPr>
            <a:xfrm rot="10800000">
              <a:off x="1605300" y="3770524"/>
              <a:ext cx="5933400" cy="863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 txBox="1"/>
            <p:nvPr/>
          </p:nvSpPr>
          <p:spPr>
            <a:xfrm>
              <a:off x="1869200" y="3770525"/>
              <a:ext cx="54966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the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eigenvalue,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and this maximum is attained at 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5" name="Google Shape;225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